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66" r:id="rId3"/>
    <p:sldId id="413" r:id="rId4"/>
    <p:sldId id="421" r:id="rId5"/>
    <p:sldId id="409" r:id="rId6"/>
    <p:sldId id="414" r:id="rId7"/>
    <p:sldId id="417" r:id="rId8"/>
    <p:sldId id="418" r:id="rId9"/>
    <p:sldId id="419" r:id="rId10"/>
    <p:sldId id="420" r:id="rId11"/>
    <p:sldId id="410" r:id="rId12"/>
    <p:sldId id="411" r:id="rId13"/>
    <p:sldId id="404" r:id="rId14"/>
    <p:sldId id="415" r:id="rId15"/>
    <p:sldId id="257" r:id="rId16"/>
    <p:sldId id="390" r:id="rId17"/>
    <p:sldId id="394" r:id="rId18"/>
  </p:sldIdLst>
  <p:sldSz cx="9144000" cy="6858000" type="screen4x3"/>
  <p:notesSz cx="6797675" cy="9928225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s" initials="M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Vidējs stils 4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4713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CC7370-7156-4474-9D25-D29536B19DAD}" type="datetimeFigureOut">
              <a:rPr lang="lv-LV"/>
              <a:pPr>
                <a:defRPr/>
              </a:pPr>
              <a:t>2015.10.15.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836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81DD9A-BF54-4E83-8DB3-52C90B9D183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17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D3281C-FDB0-4F86-BDC3-F1934B248EDA}" type="datetimeFigureOut">
              <a:rPr lang="lv-LV"/>
              <a:pPr>
                <a:defRPr/>
              </a:pPr>
              <a:t>2015.10.15.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762906-E54C-4D7B-A478-435E87F67CA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B2FDDAF-A1F4-4493-AEB1-70366F18E49C}" type="slidenum">
              <a:rPr lang="lv-LV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BDB2-046F-459C-BBB2-1FDB00B04AF2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3310-7040-4384-AF31-BEB13C51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492-0695-4BDA-B412-92FF6ACA4BE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BF4A-F504-4C0B-A680-949573348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2534-C9C5-40D7-9F40-B4ABCC7A9BA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112D-ACCE-4D4E-9C88-5B37B96D0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89EE-E967-4777-B891-09B37A29C13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23BB-944F-47A9-BA99-120BC7C8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47DA-536B-4FCD-AD4D-693D405AD4F1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170E-C6AA-41C9-A4BC-02D69915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4303-28F7-443D-9CF3-C0CF3A749D2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784F-2A24-4E73-A00A-692680FE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4008-AF41-414D-8DCC-2CAFDB52D13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699E-2D0A-443A-AB88-E7A3B2D1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7505-256B-4915-AC9D-4BDCD06D83CB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9342-E74B-4069-8E72-9A61485F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952F-4188-4E00-A58E-4EB0B1EB09A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1DFE-44E3-4F96-9AF7-EDA54BDFB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B749-FA17-48A8-AE30-E912AAA9291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2965-2AFC-416C-B7D9-8FA673D14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450E-0A6E-4051-AA9B-DF2B3BB446C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B634-1CB9-40CF-BBCC-D378BBF7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6F1F3-615B-447B-A2BB-0E0B3D611265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88A056-44D5-477F-94BB-A7D1712A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defTabSz="938213" rtl="0" fontAlgn="base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2pPr>
      <a:lvl3pPr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3pPr>
      <a:lvl4pPr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4pPr>
      <a:lvl5pPr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9pPr>
    </p:titleStyle>
    <p:bodyStyle>
      <a:lvl1pPr marL="350838" indent="-350838" algn="l" defTabSz="938213" rtl="0" fontAlgn="base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fontAlgn="base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mailto:Deniss.Kretalovs@km.gov.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838200"/>
          </a:xfrm>
        </p:spPr>
        <p:txBody>
          <a:bodyPr rtlCol="0">
            <a:noAutofit/>
          </a:bodyPr>
          <a:lstStyle/>
          <a:p>
            <a:pPr defTabSz="9395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Денис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Креталов</a:t>
            </a:r>
            <a:r>
              <a:rPr lang="lv-LV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</a:t>
            </a:r>
          </a:p>
          <a:p>
            <a:pPr defTabSz="939575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Национальное контактное лицо </a:t>
            </a:r>
            <a:r>
              <a:rPr lang="ru-RU" sz="1400" b="1" dirty="0" smtClean="0">
                <a:solidFill>
                  <a:schemeClr val="tx1"/>
                </a:solidFill>
              </a:rPr>
              <a:t>по вопросам интеграции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ромов</a:t>
            </a:r>
          </a:p>
          <a:p>
            <a:pPr defTabSz="939575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при министерстве культуры Латвии</a:t>
            </a:r>
            <a:endParaRPr lang="lv-LV" sz="1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6096000"/>
            <a:ext cx="6400800" cy="609600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Киев</a:t>
            </a:r>
            <a:r>
              <a:rPr lang="lv-LV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15.10.</a:t>
            </a:r>
            <a:r>
              <a:rPr lang="lv-LV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2015.</a:t>
            </a:r>
            <a:endParaRPr lang="lv-LV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211263"/>
          </a:xfrm>
        </p:spPr>
        <p:txBody>
          <a:bodyPr rtlCol="0">
            <a:normAutofit/>
          </a:bodyPr>
          <a:lstStyle/>
          <a:p>
            <a:pPr defTabSz="939575" fontAlgn="auto">
              <a:spcAft>
                <a:spcPts val="0"/>
              </a:spcAft>
              <a:defRPr/>
            </a:pPr>
            <a:r>
              <a:rPr lang="ru-RU" sz="2400" b="1" dirty="0" smtClean="0"/>
              <a:t>Осуществление и координация национальной политики по вопросам интеграции ромов в Латвии</a:t>
            </a:r>
            <a:r>
              <a:rPr lang="lv-LV" sz="2400" b="1" dirty="0" smtClean="0"/>
              <a:t> </a:t>
            </a:r>
            <a:br>
              <a:rPr lang="lv-LV" sz="2400" b="1" dirty="0" smtClean="0"/>
            </a:br>
            <a:endParaRPr lang="lv-LV" sz="22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533400"/>
            <a:ext cx="6324600" cy="955675"/>
          </a:xfrm>
        </p:spPr>
        <p:txBody>
          <a:bodyPr anchor="b">
            <a:noAutofit/>
          </a:bodyPr>
          <a:lstStyle/>
          <a:p>
            <a:r>
              <a:rPr lang="ru-RU" sz="3200" b="1" dirty="0" smtClean="0"/>
              <a:t>Проекты Центра образовательных инициатив</a:t>
            </a:r>
            <a:endParaRPr lang="en-US" sz="3200" b="1" dirty="0" smtClean="0">
              <a:cs typeface="Times New Roman" pitchFamily="18" charset="0"/>
            </a:endParaRPr>
          </a:p>
        </p:txBody>
      </p:sp>
      <p:sp>
        <p:nvSpPr>
          <p:cNvPr id="7" name="Teksta vietturis 4"/>
          <p:cNvSpPr txBox="1">
            <a:spLocks/>
          </p:cNvSpPr>
          <p:nvPr/>
        </p:nvSpPr>
        <p:spPr bwMode="auto">
          <a:xfrm>
            <a:off x="609600" y="17526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lv-LV" sz="2200" b="1" dirty="0"/>
          </a:p>
        </p:txBody>
      </p:sp>
      <p:sp>
        <p:nvSpPr>
          <p:cNvPr id="11" name="Satura vietturis 7"/>
          <p:cNvSpPr txBox="1">
            <a:spLocks/>
          </p:cNvSpPr>
          <p:nvPr/>
        </p:nvSpPr>
        <p:spPr bwMode="auto">
          <a:xfrm>
            <a:off x="4572000" y="26670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eaLnBrk="0" hangingPunct="0">
              <a:spcBef>
                <a:spcPct val="20000"/>
              </a:spcBef>
            </a:pPr>
            <a:endParaRPr lang="lv-LV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8768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поддержка интеграции ромских детей и молодежи (работа ромских медиаторов; создание центров поддержки; образовательные инициативы);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механизмы поддержки для работы преподавателей с ромскими детьми;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 способствование развития и использования практики включенного образования для ромских детей;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создание образовательных и информационных материалов о культуре ромов и практической работе с ромскими детьми и их родителями.</a:t>
            </a:r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82000" cy="46482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sz="2400" b="1" dirty="0" smtClean="0">
                <a:solidFill>
                  <a:schemeClr val="tx1"/>
                </a:solidFill>
              </a:rPr>
              <a:t>Консультационный совет по вопросам осуществления политики интеграции ромов </a:t>
            </a:r>
            <a:r>
              <a:rPr lang="ru-RU" sz="2400" dirty="0" smtClean="0">
                <a:solidFill>
                  <a:schemeClr val="tx1"/>
                </a:solidFill>
              </a:rPr>
              <a:t>(основан Министерством культуры в 2012 году);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Задачи: рассматривает и обсуждает результаты проведенных инициатив и мероприятий по интеграции ромов, консультируя ответственные гос. учреждения о констатируемых проблемах и дальнейших направлениях;  развивает сотрудничество между государственным и негосударственным сектором по вопросам интеграции ромов. 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Объединяет: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представителей министерств и гос. ведомств ответственных за  политику образования, трудоустройства, здоровья и соцжилья, сохранения и развития культуры;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представителей обществ и организаций рома, экспертов в областях интеграции рома:</a:t>
            </a:r>
          </a:p>
          <a:p>
            <a:pPr lvl="0" algn="just"/>
            <a:endParaRPr lang="ru-RU" sz="26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600" dirty="0" smtClean="0">
                <a:solidFill>
                  <a:schemeClr val="tx1"/>
                </a:solidFill>
              </a:rPr>
              <a:t>Периодичность заседаний 2 раза в год</a:t>
            </a:r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72390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/>
              <a:t>Координация осуществления политики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533401"/>
            <a:ext cx="7315200" cy="609600"/>
          </a:xfrm>
        </p:spPr>
        <p:txBody>
          <a:bodyPr anchor="b">
            <a:noAutofit/>
          </a:bodyPr>
          <a:lstStyle/>
          <a:p>
            <a:r>
              <a:rPr lang="ru-RU" sz="3200" b="1" dirty="0" smtClean="0"/>
              <a:t>Координация осуществления политики</a:t>
            </a:r>
            <a:endParaRPr lang="en-US" sz="3200" b="1" dirty="0" smtClean="0">
              <a:cs typeface="Times New Roman" pitchFamily="18" charset="0"/>
            </a:endParaRPr>
          </a:p>
        </p:txBody>
      </p:sp>
      <p:sp>
        <p:nvSpPr>
          <p:cNvPr id="7" name="Teksta vietturis 4"/>
          <p:cNvSpPr txBox="1">
            <a:spLocks/>
          </p:cNvSpPr>
          <p:nvPr/>
        </p:nvSpPr>
        <p:spPr bwMode="auto">
          <a:xfrm>
            <a:off x="609600" y="17526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lv-LV" sz="2200" b="1" dirty="0"/>
          </a:p>
        </p:txBody>
      </p:sp>
      <p:sp>
        <p:nvSpPr>
          <p:cNvPr id="11" name="Satura vietturis 7"/>
          <p:cNvSpPr txBox="1">
            <a:spLocks/>
          </p:cNvSpPr>
          <p:nvPr/>
        </p:nvSpPr>
        <p:spPr bwMode="auto">
          <a:xfrm>
            <a:off x="4572000" y="26670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eaLnBrk="0" hangingPunct="0">
              <a:spcBef>
                <a:spcPct val="20000"/>
              </a:spcBef>
            </a:pPr>
            <a:endParaRPr lang="lv-LV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00100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lv-LV" sz="2500" b="1" dirty="0" smtClean="0">
                <a:solidFill>
                  <a:schemeClr val="tx1"/>
                </a:solidFill>
                <a:cs typeface="Times New Roman" pitchFamily="18" charset="0"/>
              </a:rPr>
              <a:t>Сеть региональных экспертов по вопросам ромов </a:t>
            </a:r>
          </a:p>
          <a:p>
            <a:pPr algn="just"/>
            <a:r>
              <a:rPr lang="ru-RU" altLang="lv-LV" sz="25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2500" dirty="0" smtClean="0">
                <a:solidFill>
                  <a:schemeClr val="tx1"/>
                </a:solidFill>
              </a:rPr>
              <a:t>основана Министерством культуры в 2014 году</a:t>
            </a:r>
            <a:r>
              <a:rPr lang="ru-RU" altLang="lv-LV" sz="25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algn="just"/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Задачи: способствовать регулярному обмену информацией и опытом по интеграции цыган между экспертами из самоуправлений, представителями ромских организаций и министерства культуры, развивая </a:t>
            </a:r>
            <a:r>
              <a:rPr lang="ru-RU" sz="2500" dirty="0" err="1" smtClean="0">
                <a:solidFill>
                  <a:schemeClr val="tx1"/>
                </a:solidFill>
              </a:rPr>
              <a:t>взаимосотрудничество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  <a:endParaRPr lang="ru-RU" altLang="lv-LV" sz="2500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altLang="lv-LV" sz="2500" dirty="0" smtClean="0">
                <a:solidFill>
                  <a:schemeClr val="tx1"/>
                </a:solidFill>
                <a:cs typeface="Times New Roman" pitchFamily="18" charset="0"/>
              </a:rPr>
              <a:t>Участники: представители из 14 </a:t>
            </a:r>
            <a:r>
              <a:rPr lang="ru-RU" sz="2500" dirty="0" smtClean="0">
                <a:solidFill>
                  <a:schemeClr val="tx1"/>
                </a:solidFill>
              </a:rPr>
              <a:t>самоуправлений</a:t>
            </a:r>
          </a:p>
          <a:p>
            <a:pPr algn="just"/>
            <a:endParaRPr lang="ru-RU" altLang="lv-LV" sz="25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altLang="lv-LV" sz="2500" dirty="0" smtClean="0">
                <a:solidFill>
                  <a:schemeClr val="tx1"/>
                </a:solidFill>
                <a:cs typeface="Times New Roman" pitchFamily="18" charset="0"/>
              </a:rPr>
              <a:t>Мероприятия: обмен актуальной информацией, в том числе о возможности подачи проектов в рамках </a:t>
            </a:r>
            <a:r>
              <a:rPr lang="ru-RU" altLang="lv-LV" sz="2500" dirty="0" err="1" smtClean="0">
                <a:solidFill>
                  <a:schemeClr val="tx1"/>
                </a:solidFill>
                <a:cs typeface="Times New Roman" pitchFamily="18" charset="0"/>
              </a:rPr>
              <a:t>грантовых</a:t>
            </a:r>
            <a:r>
              <a:rPr lang="ru-RU" altLang="lv-LV" sz="2500" dirty="0" smtClean="0">
                <a:solidFill>
                  <a:schemeClr val="tx1"/>
                </a:solidFill>
                <a:cs typeface="Times New Roman" pitchFamily="18" charset="0"/>
              </a:rPr>
              <a:t> программ; участие в культурных и образовательных мероприятий; консультирование и способствование развития сотрудничества с представителями ромов;</a:t>
            </a:r>
            <a:endParaRPr lang="lv-LV" altLang="lv-LV" sz="25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lv-LV" sz="27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lv-LV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с 2016 года отчет о проделанной работе по </a:t>
            </a:r>
            <a:r>
              <a:rPr lang="ru-RU" sz="2600" dirty="0" smtClean="0">
                <a:solidFill>
                  <a:schemeClr val="tx1"/>
                </a:solidFill>
              </a:rPr>
              <a:t>системе мониторинга разработанной Агентством  Европейского Союза по основным правам</a:t>
            </a:r>
            <a:r>
              <a:rPr lang="lv-LV" sz="2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lv-LV" sz="26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lv-LV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ежегодно публикуется </a:t>
            </a:r>
            <a:r>
              <a:rPr lang="ru-RU" sz="2600" b="1" dirty="0" smtClean="0">
                <a:solidFill>
                  <a:schemeClr val="tx1"/>
                </a:solidFill>
              </a:rPr>
              <a:t>национальный информативный отчет о осуществлении мероприятий по интеграции ромов</a:t>
            </a:r>
            <a:r>
              <a:rPr lang="ru-RU" sz="2600" dirty="0" smtClean="0">
                <a:solidFill>
                  <a:schemeClr val="tx1"/>
                </a:solidFill>
              </a:rPr>
              <a:t> (информация от ответственных </a:t>
            </a:r>
            <a:r>
              <a:rPr lang="ru-RU" sz="2600" dirty="0" err="1" smtClean="0">
                <a:solidFill>
                  <a:schemeClr val="tx1"/>
                </a:solidFill>
              </a:rPr>
              <a:t>гос.учереждений</a:t>
            </a:r>
            <a:r>
              <a:rPr lang="ru-RU" sz="2600" dirty="0" smtClean="0">
                <a:solidFill>
                  <a:schemeClr val="tx1"/>
                </a:solidFill>
              </a:rPr>
              <a:t>, самоуправлений, негосударственных организаций);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 этнические данные о ромах предоставляет Бюро статистики, министерство образования, Агентство по трудоустройству, Бюро по вопросам гражданства и миграции, Омбудсмен;</a:t>
            </a:r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324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smtClean="0">
                <a:cs typeface="Times New Roman" pitchFamily="18" charset="0"/>
              </a:rPr>
              <a:t>Мониторинг 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001000" cy="4953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lv-LV" sz="27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lv-LV" sz="2700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исследование</a:t>
            </a:r>
            <a:r>
              <a:rPr lang="ru-RU" sz="2600" dirty="0" smtClean="0">
                <a:solidFill>
                  <a:schemeClr val="tx1"/>
                </a:solidFill>
              </a:rPr>
              <a:t> о положение ромов в Латвии, в частности о доступе к образованию, занятости, услугам здравоохранения и жилья, чтобы выявить те барьеры, которые ограничивают ромам возможность получить услуги в сфере образования, занятости, здравоохранения и жилья;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 на основе результатов исследования планируется разработать меры и мероприятия для более эффективной политики включения ромов в общество;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 дата презентации ноябрь 2015;</a:t>
            </a:r>
          </a:p>
          <a:p>
            <a:pPr algn="just">
              <a:buFontTx/>
              <a:buChar char="-"/>
            </a:pPr>
            <a:r>
              <a:rPr lang="lv-LV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Финансирование в рамках проекта  программы Еврокомиссии </a:t>
            </a:r>
            <a:r>
              <a:rPr lang="lv-LV" sz="2600" dirty="0" smtClean="0">
                <a:solidFill>
                  <a:schemeClr val="tx1"/>
                </a:solidFill>
              </a:rPr>
              <a:t>PROGRESS (</a:t>
            </a:r>
            <a:r>
              <a:rPr lang="ru-RU" sz="2600" dirty="0" smtClean="0">
                <a:solidFill>
                  <a:schemeClr val="tx1"/>
                </a:solidFill>
              </a:rPr>
              <a:t>80% ЕС; 20% </a:t>
            </a:r>
            <a:r>
              <a:rPr lang="ru-RU" sz="2600" dirty="0" err="1" smtClean="0">
                <a:solidFill>
                  <a:schemeClr val="tx1"/>
                </a:solidFill>
              </a:rPr>
              <a:t>нац.бюджет</a:t>
            </a:r>
            <a:r>
              <a:rPr lang="lv-LV" sz="2600" dirty="0" smtClean="0">
                <a:solidFill>
                  <a:schemeClr val="tx1"/>
                </a:solidFill>
              </a:rPr>
              <a:t>)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324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smtClean="0">
                <a:cs typeface="Times New Roman" pitchFamily="18" charset="0"/>
              </a:rPr>
              <a:t>Мониторинг 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6324600" cy="762001"/>
          </a:xfrm>
        </p:spPr>
        <p:txBody>
          <a:bodyPr anchor="b">
            <a:noAutofit/>
          </a:bodyPr>
          <a:lstStyle/>
          <a:p>
            <a:pPr algn="l"/>
            <a:r>
              <a:rPr lang="ru-RU" sz="3600" b="1" dirty="0" smtClean="0"/>
              <a:t>Национальная платформа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just">
              <a:spcBef>
                <a:spcPct val="20000"/>
              </a:spcBef>
            </a:pPr>
            <a:endParaRPr lang="lv-LV" sz="2700" dirty="0" smtClean="0"/>
          </a:p>
          <a:p>
            <a:pPr algn="just">
              <a:spcBef>
                <a:spcPct val="20000"/>
              </a:spcBef>
            </a:pPr>
            <a:r>
              <a:rPr lang="ru-RU" sz="2800" dirty="0" smtClean="0"/>
              <a:t>С 2016 года Еврокомиссия начнет финансовую поддержку национальных контактных и координационных пунктов  по созданию и развитию </a:t>
            </a:r>
            <a:r>
              <a:rPr lang="ru-RU" sz="2800" b="1" dirty="0" smtClean="0"/>
              <a:t>национальных платформ</a:t>
            </a:r>
            <a:r>
              <a:rPr lang="ru-RU" sz="2800" dirty="0" smtClean="0"/>
              <a:t>;</a:t>
            </a:r>
          </a:p>
          <a:p>
            <a:pPr algn="just">
              <a:spcBef>
                <a:spcPct val="20000"/>
              </a:spcBef>
            </a:pPr>
            <a:endParaRPr lang="ru-RU" sz="2800" dirty="0" smtClean="0"/>
          </a:p>
          <a:p>
            <a:pPr algn="just">
              <a:spcBef>
                <a:spcPct val="20000"/>
              </a:spcBef>
            </a:pPr>
            <a:r>
              <a:rPr lang="ru-RU" sz="2800" dirty="0" smtClean="0"/>
              <a:t>Задачи платформы: способствовать развитию регулярного диалога между представителями ромов, </a:t>
            </a:r>
            <a:r>
              <a:rPr lang="ru-RU" sz="2800" dirty="0" err="1" smtClean="0"/>
              <a:t>гос.учереждениями</a:t>
            </a:r>
            <a:r>
              <a:rPr lang="ru-RU" sz="2800" dirty="0" smtClean="0"/>
              <a:t>, </a:t>
            </a:r>
            <a:r>
              <a:rPr lang="ru-RU" sz="2800" dirty="0" err="1" smtClean="0"/>
              <a:t>самоуравлениями</a:t>
            </a:r>
            <a:r>
              <a:rPr lang="ru-RU" sz="2800" dirty="0" smtClean="0"/>
              <a:t> и общественными организациями, а также эффективного осуществления координации  национальной политики по интеграции рома;</a:t>
            </a:r>
          </a:p>
          <a:p>
            <a:pPr algn="just">
              <a:spcBef>
                <a:spcPct val="20000"/>
              </a:spcBef>
            </a:pPr>
            <a:endParaRPr lang="ru-RU" sz="2800" dirty="0" smtClean="0"/>
          </a:p>
          <a:p>
            <a:pPr algn="just">
              <a:spcBef>
                <a:spcPct val="20000"/>
              </a:spcBef>
            </a:pPr>
            <a:r>
              <a:rPr lang="ru-RU" sz="2800" dirty="0" smtClean="0"/>
              <a:t>Примеры мероприятий: общеобразовательные мероприятия, обмен опытом и знаниями между экспертами и специалистами, рабочие группы и семинары; улучшение программ мониторинга ситуации ; </a:t>
            </a:r>
            <a:endParaRPr lang="lv-LV" sz="2800" dirty="0" smtClean="0"/>
          </a:p>
          <a:p>
            <a:pPr algn="just">
              <a:spcBef>
                <a:spcPct val="20000"/>
              </a:spcBef>
            </a:pPr>
            <a:endParaRPr lang="lv-LV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229600" cy="4648200"/>
          </a:xfrm>
        </p:spPr>
        <p:txBody>
          <a:bodyPr>
            <a:normAutofit/>
          </a:bodyPr>
          <a:lstStyle/>
          <a:p>
            <a:pPr algn="l"/>
            <a:r>
              <a:rPr lang="lv-LV" sz="2500" dirty="0" smtClean="0">
                <a:solidFill>
                  <a:schemeClr val="tx1"/>
                </a:solidFill>
              </a:rPr>
              <a:t>- </a:t>
            </a:r>
            <a:r>
              <a:rPr lang="ru-RU" sz="2900" dirty="0" smtClean="0">
                <a:solidFill>
                  <a:schemeClr val="tx1"/>
                </a:solidFill>
              </a:rPr>
              <a:t>Участие в мероприятиях по обмену опытом (в рамках Европейского Совета, Евросоюза и др.)</a:t>
            </a:r>
            <a:r>
              <a:rPr lang="lv-LV" sz="29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ru-RU" sz="2900" dirty="0" smtClean="0">
                <a:solidFill>
                  <a:schemeClr val="tx1"/>
                </a:solidFill>
              </a:rPr>
              <a:t>Участие в координационных механизмах Европейского Совета и Евросоюза;</a:t>
            </a:r>
          </a:p>
          <a:p>
            <a:pPr algn="l">
              <a:buFontTx/>
              <a:buChar char="-"/>
            </a:pPr>
            <a:r>
              <a:rPr lang="ru-RU" sz="2900" dirty="0" smtClean="0">
                <a:solidFill>
                  <a:schemeClr val="tx1"/>
                </a:solidFill>
              </a:rPr>
              <a:t> Даугавпилс и Елгава члены Альянса городов и регионов Европы по интеграции цыган (обмен опытом, информационная и финансовую поддержка Европейского Совета). </a:t>
            </a:r>
            <a:endParaRPr lang="lv-LV" sz="2900" dirty="0" smtClean="0">
              <a:solidFill>
                <a:schemeClr val="tx1"/>
              </a:solidFill>
            </a:endParaRPr>
          </a:p>
          <a:p>
            <a:pPr algn="l"/>
            <a:endParaRPr lang="lv-LV" sz="2800" dirty="0" smtClean="0">
              <a:solidFill>
                <a:schemeClr val="tx1"/>
              </a:solidFill>
            </a:endParaRPr>
          </a:p>
        </p:txBody>
      </p:sp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609600"/>
            <a:ext cx="6324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600" b="1" dirty="0" smtClean="0"/>
              <a:t>Развитие международного сотрудничества</a:t>
            </a:r>
            <a:endParaRPr lang="en-US" sz="36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" y="7620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a vietturis 4"/>
          <p:cNvSpPr txBox="1">
            <a:spLocks/>
          </p:cNvSpPr>
          <p:nvPr/>
        </p:nvSpPr>
        <p:spPr bwMode="auto">
          <a:xfrm>
            <a:off x="609600" y="17526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lv-LV" sz="2200" b="1" dirty="0"/>
          </a:p>
        </p:txBody>
      </p:sp>
      <p:sp>
        <p:nvSpPr>
          <p:cNvPr id="11" name="Satura vietturis 7"/>
          <p:cNvSpPr txBox="1">
            <a:spLocks/>
          </p:cNvSpPr>
          <p:nvPr/>
        </p:nvSpPr>
        <p:spPr bwMode="auto">
          <a:xfrm>
            <a:off x="4572000" y="26670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eaLnBrk="0" hangingPunct="0">
              <a:spcBef>
                <a:spcPct val="20000"/>
              </a:spcBef>
            </a:pPr>
            <a:endParaRPr lang="lv-LV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Virsraksts 8"/>
          <p:cNvSpPr>
            <a:spLocks noGrp="1"/>
          </p:cNvSpPr>
          <p:nvPr>
            <p:ph type="ctrTitle"/>
          </p:nvPr>
        </p:nvSpPr>
        <p:spPr>
          <a:xfrm>
            <a:off x="1143000" y="952819"/>
            <a:ext cx="7772400" cy="147002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lv-LV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Deniss.Kretalovs@km.gov.lv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+371 29896852</a:t>
            </a:r>
            <a:endParaRPr lang="lv-LV" dirty="0"/>
          </a:p>
        </p:txBody>
      </p:sp>
      <p:pic>
        <p:nvPicPr>
          <p:cNvPr id="8" name="Attēls 7" descr="DSCN1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055408"/>
            <a:ext cx="4928490" cy="369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229600" cy="4648200"/>
          </a:xfrm>
        </p:spPr>
        <p:txBody>
          <a:bodyPr>
            <a:normAutofit/>
          </a:bodyPr>
          <a:lstStyle/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Зарегистрированы в регистре – </a:t>
            </a:r>
            <a:r>
              <a:rPr lang="ru-RU" sz="2800" b="1" dirty="0" smtClean="0">
                <a:solidFill>
                  <a:schemeClr val="tx1"/>
                </a:solidFill>
              </a:rPr>
              <a:t>7883</a:t>
            </a:r>
            <a:r>
              <a:rPr lang="ru-RU" sz="2800" dirty="0" smtClean="0">
                <a:solidFill>
                  <a:schemeClr val="tx1"/>
                </a:solidFill>
              </a:rPr>
              <a:t> (2015)</a:t>
            </a:r>
            <a:r>
              <a:rPr lang="en-US" sz="2800" dirty="0" smtClean="0">
                <a:solidFill>
                  <a:schemeClr val="tx1"/>
                </a:solidFill>
              </a:rPr>
              <a:t>, 0,3</a:t>
            </a:r>
            <a:r>
              <a:rPr lang="lv-LV" sz="2800" dirty="0" smtClean="0">
                <a:solidFill>
                  <a:schemeClr val="tx1"/>
                </a:solidFill>
              </a:rPr>
              <a:t>%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от всего населения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Латвии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по данным статистики проживают – </a:t>
            </a:r>
            <a:r>
              <a:rPr lang="ru-RU" sz="2800" b="1" dirty="0" smtClean="0">
                <a:solidFill>
                  <a:schemeClr val="tx1"/>
                </a:solidFill>
              </a:rPr>
              <a:t>5906</a:t>
            </a:r>
            <a:r>
              <a:rPr lang="ru-RU" sz="2800" dirty="0" smtClean="0">
                <a:solidFill>
                  <a:schemeClr val="tx1"/>
                </a:solidFill>
              </a:rPr>
              <a:t> (2014);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lv-LV" sz="2800" dirty="0" smtClean="0">
                <a:solidFill>
                  <a:schemeClr val="tx1"/>
                </a:solidFill>
              </a:rPr>
              <a:t>93,6% </a:t>
            </a:r>
            <a:r>
              <a:rPr lang="ru-RU" sz="2800" dirty="0" smtClean="0">
                <a:solidFill>
                  <a:schemeClr val="tx1"/>
                </a:solidFill>
              </a:rPr>
              <a:t>граждане; 70% знают </a:t>
            </a:r>
            <a:r>
              <a:rPr lang="ru-RU" sz="2800" dirty="0" err="1" smtClean="0">
                <a:solidFill>
                  <a:schemeClr val="tx1"/>
                </a:solidFill>
              </a:rPr>
              <a:t>гос</a:t>
            </a:r>
            <a:r>
              <a:rPr lang="lv-LV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язык;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концентрируются в многонаселенных местах;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оседлый образ жизни; отсутствие географической сегрегации;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группы </a:t>
            </a:r>
            <a:r>
              <a:rPr lang="lv-LV" sz="2800" i="1" dirty="0" err="1" smtClean="0">
                <a:solidFill>
                  <a:schemeClr val="tx1"/>
                </a:solidFill>
              </a:rPr>
              <a:t>Lotfika</a:t>
            </a:r>
            <a:r>
              <a:rPr lang="lv-LV" sz="2800" i="1" dirty="0" smtClean="0">
                <a:solidFill>
                  <a:schemeClr val="tx1"/>
                </a:solidFill>
              </a:rPr>
              <a:t> Roma</a:t>
            </a:r>
            <a:r>
              <a:rPr lang="lv-LV" sz="2800" dirty="0" smtClean="0">
                <a:solidFill>
                  <a:schemeClr val="tx1"/>
                </a:solidFill>
              </a:rPr>
              <a:t>, </a:t>
            </a:r>
            <a:r>
              <a:rPr lang="lv-LV" sz="2800" i="1" dirty="0" err="1" smtClean="0">
                <a:solidFill>
                  <a:schemeClr val="tx1"/>
                </a:solidFill>
              </a:rPr>
              <a:t>Xaladitka</a:t>
            </a:r>
            <a:r>
              <a:rPr lang="lv-LV" sz="2800" i="1" dirty="0" smtClean="0">
                <a:solidFill>
                  <a:schemeClr val="tx1"/>
                </a:solidFill>
              </a:rPr>
              <a:t> Roma</a:t>
            </a:r>
            <a:r>
              <a:rPr lang="ru-RU" sz="2800" i="1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 8 негосударственных организаций;</a:t>
            </a: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4770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>
                <a:cs typeface="Times New Roman" pitchFamily="18" charset="0"/>
              </a:rPr>
              <a:t>Общие сведения о ромах в Латвии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229600" cy="4648200"/>
          </a:xfrm>
        </p:spPr>
        <p:txBody>
          <a:bodyPr>
            <a:normAutofit fontScale="92500"/>
          </a:bodyPr>
          <a:lstStyle/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1032 детей в образовательном процессе (</a:t>
            </a:r>
            <a:r>
              <a:rPr lang="lv-LV" sz="2800" dirty="0" smtClean="0">
                <a:solidFill>
                  <a:schemeClr val="tx1"/>
                </a:solidFill>
              </a:rPr>
              <a:t>2013./2014</a:t>
            </a:r>
            <a:r>
              <a:rPr lang="ru-RU" sz="2800" dirty="0" smtClean="0">
                <a:solidFill>
                  <a:schemeClr val="tx1"/>
                </a:solidFill>
              </a:rPr>
              <a:t>);</a:t>
            </a:r>
          </a:p>
          <a:p>
            <a:pPr lvl="0" algn="just"/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r>
              <a:rPr lang="lv-LV" sz="2800" dirty="0" smtClean="0">
                <a:solidFill>
                  <a:schemeClr val="tx1"/>
                </a:solidFill>
              </a:rPr>
              <a:t>2013./2014</a:t>
            </a:r>
            <a:r>
              <a:rPr lang="ru-RU" sz="2800" dirty="0" smtClean="0">
                <a:solidFill>
                  <a:schemeClr val="tx1"/>
                </a:solidFill>
              </a:rPr>
              <a:t> году:</a:t>
            </a:r>
          </a:p>
          <a:p>
            <a:pPr lvl="0" algn="just"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lv-LV" sz="2800" dirty="0" smtClean="0">
                <a:solidFill>
                  <a:schemeClr val="tx1"/>
                </a:solidFill>
              </a:rPr>
              <a:t>15,9%</a:t>
            </a:r>
            <a:r>
              <a:rPr lang="ru-RU" sz="2800" dirty="0" smtClean="0">
                <a:solidFill>
                  <a:schemeClr val="tx1"/>
                </a:solidFill>
              </a:rPr>
              <a:t> детей не получили начального образования (в основном из за эмиграции до 18 лет);</a:t>
            </a:r>
          </a:p>
          <a:p>
            <a:pPr lvl="0" algn="just"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24% (</a:t>
            </a:r>
            <a:r>
              <a:rPr lang="lv-LV" sz="2800" dirty="0" smtClean="0">
                <a:solidFill>
                  <a:schemeClr val="tx1"/>
                </a:solidFill>
              </a:rPr>
              <a:t>250</a:t>
            </a:r>
            <a:r>
              <a:rPr lang="ru-RU" sz="2800" dirty="0" smtClean="0">
                <a:solidFill>
                  <a:schemeClr val="tx1"/>
                </a:solidFill>
              </a:rPr>
              <a:t>) детей учились в классе, который не соответствовал их возрасту;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3,5% (37) детей получали среднее образование;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7,6 % детей получали дошкольное образование;</a:t>
            </a: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17% детей получали профессиональное образование.</a:t>
            </a:r>
          </a:p>
          <a:p>
            <a:pPr lvl="0" algn="just">
              <a:buFontTx/>
              <a:buChar char="-"/>
            </a:pPr>
            <a:endParaRPr lang="ru-RU" sz="2800" i="1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4770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>
                <a:cs typeface="Times New Roman" pitchFamily="18" charset="0"/>
              </a:rPr>
              <a:t>Общие сведения о ромах в Латвии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229600" cy="4648200"/>
          </a:xfrm>
        </p:spPr>
        <p:txBody>
          <a:bodyPr>
            <a:normAutofit lnSpcReduction="10000"/>
          </a:bodyPr>
          <a:lstStyle/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низкий уровень безработицы по причине нехватки образования;</a:t>
            </a:r>
          </a:p>
          <a:p>
            <a:pPr lvl="0" algn="just"/>
            <a:endParaRPr lang="ru-RU" sz="2800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среди регистрированных безработных (629) 90% с начальным и более низким уровнем </a:t>
            </a:r>
            <a:r>
              <a:rPr lang="ru-RU" sz="2800" dirty="0">
                <a:solidFill>
                  <a:schemeClr val="tx1"/>
                </a:solidFill>
              </a:rPr>
              <a:t>образования (</a:t>
            </a:r>
            <a:r>
              <a:rPr lang="ru-RU" sz="2800" dirty="0" smtClean="0">
                <a:solidFill>
                  <a:schemeClr val="tx1"/>
                </a:solidFill>
              </a:rPr>
              <a:t>2015);</a:t>
            </a:r>
          </a:p>
          <a:p>
            <a:pPr lvl="0" algn="just"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26%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безработные более 3 лет</a:t>
            </a:r>
            <a:r>
              <a:rPr lang="ru-RU" sz="2800" i="1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buFontTx/>
              <a:buChar char="-"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661 регистрированных безработных учувствовали в различных  программах и инициативах </a:t>
            </a:r>
            <a:r>
              <a:rPr lang="ru-RU" sz="2800" dirty="0" err="1" smtClean="0">
                <a:solidFill>
                  <a:schemeClr val="tx1"/>
                </a:solidFill>
              </a:rPr>
              <a:t>гос</a:t>
            </a:r>
            <a:r>
              <a:rPr lang="ru-RU" sz="2800" dirty="0" smtClean="0">
                <a:solidFill>
                  <a:schemeClr val="tx1"/>
                </a:solidFill>
              </a:rPr>
              <a:t>. агентства по трудоустройству  (2014.)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>
              <a:buFontTx/>
              <a:buChar char="-"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4770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>
                <a:cs typeface="Times New Roman" pitchFamily="18" charset="0"/>
              </a:rPr>
              <a:t>Общие сведения о ромах в Латвии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229600" cy="4648200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а) Европейская рамка национальных стратегий по интеграции рома до 2020 года (2011);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б) общий план мероприятий по интеграции рома в Латвии (задачи, мероприятия и инициативы нацеленные на интеграцию рома включены в общий политический документ – Основные установки политики национальной идентичности, гражданского общества и интеграции (2012–2018)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национальный план действий разрабатывается на 3 года основываясь на рекомендациях Евросоюза, результатах исследований и обсуждений Консультационного совета по вопросам осуществления политики интеграции рома;</a:t>
            </a:r>
          </a:p>
          <a:p>
            <a:pPr lvl="0" algn="just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6705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/>
              <a:t>Основы политики интеграции ромов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86800" cy="4800600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с 2016 мероприятия по способствованию образования ромских детей при участии самоуправлений, поддержка инициативы ромских помощников преподавателей  (мин.образования);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поддержка проектов и инициатив ромских негосударственных организаций по способствованию интеграции и развитию этнической культуры, при сотрудничестве с самоуправлениями</a:t>
            </a:r>
            <a:r>
              <a:rPr lang="lv-LV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(мин.культ.);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информационные и образовательные мероприятия (семинары, дискуссии, круглые столы) о возможности обеспечения доступа к качественному образованию и рынку труда, также о профилактических мерах для снижения уровня безработицы, о предоставлении услуг по укреплению здоровья и профилактики заболеваний (мин.культ.);</a:t>
            </a:r>
          </a:p>
          <a:p>
            <a:pPr lvl="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поддержка проектов, направленные на поощрение терпимости в обществе и снижение негативных стереотипов по отношению к ромам, а также развития </a:t>
            </a:r>
            <a:r>
              <a:rPr lang="ru-RU" sz="2400" dirty="0" err="1" smtClean="0">
                <a:solidFill>
                  <a:schemeClr val="tx1"/>
                </a:solidFill>
              </a:rPr>
              <a:t>ромской</a:t>
            </a:r>
            <a:r>
              <a:rPr lang="ru-RU" sz="2400" dirty="0" smtClean="0">
                <a:solidFill>
                  <a:schemeClr val="tx1"/>
                </a:solidFill>
              </a:rPr>
              <a:t> культуры, в рамках кампании Совета Европы </a:t>
            </a:r>
            <a:r>
              <a:rPr lang="lv-LV" sz="2400" dirty="0" smtClean="0">
                <a:solidFill>
                  <a:schemeClr val="tx1"/>
                </a:solidFill>
              </a:rPr>
              <a:t>“</a:t>
            </a:r>
            <a:r>
              <a:rPr lang="lv-LV" sz="2400" dirty="0" err="1" smtClean="0">
                <a:solidFill>
                  <a:schemeClr val="tx1"/>
                </a:solidFill>
              </a:rPr>
              <a:t>Dosta</a:t>
            </a:r>
            <a:r>
              <a:rPr lang="lv-LV" sz="2400" dirty="0" smtClean="0">
                <a:solidFill>
                  <a:schemeClr val="tx1"/>
                </a:solidFill>
              </a:rPr>
              <a:t>!”</a:t>
            </a:r>
            <a:r>
              <a:rPr lang="ru-RU" sz="2400" dirty="0" smtClean="0">
                <a:solidFill>
                  <a:schemeClr val="tx1"/>
                </a:solidFill>
              </a:rPr>
              <a:t> (мин.культ.)</a:t>
            </a:r>
            <a:r>
              <a:rPr lang="lv-LV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 algn="just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6705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/>
              <a:t>Примеры мероприятий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86800" cy="4800600"/>
          </a:xfrm>
        </p:spPr>
        <p:txBody>
          <a:bodyPr>
            <a:normAutofit/>
          </a:bodyPr>
          <a:lstStyle/>
          <a:p>
            <a:pPr algn="l"/>
            <a:endParaRPr lang="lv-LV" sz="26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  <a:p>
            <a:pPr algn="just"/>
            <a:endParaRPr lang="lv-LV" sz="2400" dirty="0" smtClean="0">
              <a:solidFill>
                <a:schemeClr val="tx1"/>
              </a:solidFill>
            </a:endParaRPr>
          </a:p>
        </p:txBody>
      </p:sp>
      <p:sp>
        <p:nvSpPr>
          <p:cNvPr id="1638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90E02D16-D879-4E57-86C8-81E0CE5F81EA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381000"/>
            <a:ext cx="6705600" cy="955675"/>
          </a:xfrm>
        </p:spPr>
        <p:txBody>
          <a:bodyPr anchor="b">
            <a:noAutofit/>
          </a:bodyPr>
          <a:lstStyle/>
          <a:p>
            <a:pPr algn="l"/>
            <a:r>
              <a:rPr lang="ru-RU" sz="3200" b="1" dirty="0" smtClean="0"/>
              <a:t>Примеры мероприятий</a:t>
            </a:r>
            <a:endParaRPr lang="en-US" sz="3200" b="1" dirty="0" smtClean="0">
              <a:cs typeface="Times New Roman" pitchFamily="18" charset="0"/>
            </a:endParaRPr>
          </a:p>
        </p:txBody>
      </p:sp>
      <p:pic>
        <p:nvPicPr>
          <p:cNvPr id="6" name="Attēls 5" descr="IMG_0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4724400" cy="3151138"/>
          </a:xfrm>
          <a:prstGeom prst="rect">
            <a:avLst/>
          </a:prstGeom>
        </p:spPr>
      </p:pic>
      <p:pic>
        <p:nvPicPr>
          <p:cNvPr id="7" name="Attēls 6" descr="IMG_0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495799" cy="3581399"/>
          </a:xfrm>
          <a:prstGeom prst="rect">
            <a:avLst/>
          </a:prstGeom>
        </p:spPr>
      </p:pic>
      <p:pic>
        <p:nvPicPr>
          <p:cNvPr id="8" name="Attēls 7" descr="IMG_0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505200"/>
            <a:ext cx="4781709" cy="3352800"/>
          </a:xfrm>
          <a:prstGeom prst="rect">
            <a:avLst/>
          </a:prstGeom>
        </p:spPr>
      </p:pic>
      <p:pic>
        <p:nvPicPr>
          <p:cNvPr id="9" name="Attēls 8" descr="IMG_0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533400"/>
            <a:ext cx="6324600" cy="955675"/>
          </a:xfrm>
        </p:spPr>
        <p:txBody>
          <a:bodyPr anchor="b">
            <a:noAutofit/>
          </a:bodyPr>
          <a:lstStyle/>
          <a:p>
            <a:r>
              <a:rPr lang="ru-RU" sz="3200" b="1" dirty="0" smtClean="0"/>
              <a:t>Проекты на уровне самоуправлений</a:t>
            </a:r>
            <a:endParaRPr lang="en-US" sz="3200" b="1" dirty="0" smtClean="0">
              <a:cs typeface="Times New Roman" pitchFamily="18" charset="0"/>
            </a:endParaRPr>
          </a:p>
        </p:txBody>
      </p:sp>
      <p:sp>
        <p:nvSpPr>
          <p:cNvPr id="7" name="Teksta vietturis 4"/>
          <p:cNvSpPr txBox="1">
            <a:spLocks/>
          </p:cNvSpPr>
          <p:nvPr/>
        </p:nvSpPr>
        <p:spPr bwMode="auto">
          <a:xfrm>
            <a:off x="609600" y="17526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lv-LV" sz="2200" b="1" dirty="0"/>
          </a:p>
        </p:txBody>
      </p:sp>
      <p:sp>
        <p:nvSpPr>
          <p:cNvPr id="11" name="Satura vietturis 7"/>
          <p:cNvSpPr txBox="1">
            <a:spLocks/>
          </p:cNvSpPr>
          <p:nvPr/>
        </p:nvSpPr>
        <p:spPr bwMode="auto">
          <a:xfrm>
            <a:off x="4572000" y="26670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eaLnBrk="0" hangingPunct="0">
              <a:spcBef>
                <a:spcPct val="20000"/>
              </a:spcBef>
            </a:pPr>
            <a:endParaRPr lang="lv-LV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8768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поддержка образовательных инициатив для ромов (Елгава), помощники преподавателей и медиаторы;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 Европейский проект по обеспечению социальной реабилитации ромским семьям (Юрмала, Елгава);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Дневной </a:t>
            </a:r>
            <a:r>
              <a:rPr lang="ru-RU" sz="2800" dirty="0">
                <a:solidFill>
                  <a:schemeClr val="tx1"/>
                </a:solidFill>
              </a:rPr>
              <a:t>центр для ромов (Юрмала</a:t>
            </a:r>
            <a:r>
              <a:rPr lang="ru-RU" sz="28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 социальная программа интеграции ромов с 2015,  а также проект «Школа здоровой жизни» (Даугавпилс)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международный день цыган (8 апреля) регулярно проходит в Риге, Даугавпилсе и Елгаве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  <a:p>
            <a:pPr algn="just"/>
            <a:endParaRPr lang="lv-LV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10106947-79D1-4A59-A816-9C4F4DB639FE}" type="slidenum">
              <a:rPr lang="en-US" sz="1000">
                <a:solidFill>
                  <a:schemeClr val="tx1"/>
                </a:solidFill>
                <a:cs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a vietturis 4"/>
          <p:cNvSpPr txBox="1">
            <a:spLocks/>
          </p:cNvSpPr>
          <p:nvPr/>
        </p:nvSpPr>
        <p:spPr bwMode="auto">
          <a:xfrm>
            <a:off x="609600" y="17526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lv-LV" sz="2200" b="1" dirty="0"/>
          </a:p>
        </p:txBody>
      </p:sp>
      <p:sp>
        <p:nvSpPr>
          <p:cNvPr id="11" name="Satura vietturis 7"/>
          <p:cNvSpPr txBox="1">
            <a:spLocks/>
          </p:cNvSpPr>
          <p:nvPr/>
        </p:nvSpPr>
        <p:spPr bwMode="auto">
          <a:xfrm>
            <a:off x="4572000" y="26670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defTabSz="914400" eaLnBrk="0" hangingPunct="0">
              <a:spcBef>
                <a:spcPct val="20000"/>
              </a:spcBef>
            </a:pPr>
            <a:endParaRPr lang="lv-LV" sz="22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" name="Attēls 9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91200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07113"/>
            <a:ext cx="3352800" cy="29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047506"/>
            <a:ext cx="3352800" cy="233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0"/>
            <a:ext cx="3352800" cy="23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ttēls 16" descr="cnii_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29718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1094</Words>
  <Application>Microsoft Office PowerPoint</Application>
  <PresentationFormat>On-screen Show (4:3)</PresentationFormat>
  <Paragraphs>135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Осуществление и координация национальной политики по вопросам интеграции ромов в Латвии  </vt:lpstr>
      <vt:lpstr>Общие сведения о ромах в Латвии</vt:lpstr>
      <vt:lpstr>Общие сведения о ромах в Латвии</vt:lpstr>
      <vt:lpstr>Общие сведения о ромах в Латвии</vt:lpstr>
      <vt:lpstr>Основы политики интеграции ромов</vt:lpstr>
      <vt:lpstr>Примеры мероприятий</vt:lpstr>
      <vt:lpstr>Примеры мероприятий</vt:lpstr>
      <vt:lpstr>Проекты на уровне самоуправлений</vt:lpstr>
      <vt:lpstr>PowerPoint Presentation</vt:lpstr>
      <vt:lpstr>Проекты Центра образовательных инициатив</vt:lpstr>
      <vt:lpstr>Координация осуществления политики</vt:lpstr>
      <vt:lpstr>Координация осуществления политики</vt:lpstr>
      <vt:lpstr>Мониторинг </vt:lpstr>
      <vt:lpstr>Мониторинг </vt:lpstr>
      <vt:lpstr>Национальная платформа</vt:lpstr>
      <vt:lpstr>Развитие международного сотрудничества</vt:lpstr>
      <vt:lpstr>Спасибо за внимание!  Deniss.Kretalovs@km.gov.lv  +371 29896852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Informatīvā telpa</dc:title>
  <dc:creator>Gunta Robežniece</dc:creator>
  <cp:lastModifiedBy>Hikaru</cp:lastModifiedBy>
  <cp:revision>802</cp:revision>
  <dcterms:created xsi:type="dcterms:W3CDTF">2006-08-16T00:00:00Z</dcterms:created>
  <dcterms:modified xsi:type="dcterms:W3CDTF">2015-10-15T09:43:42Z</dcterms:modified>
</cp:coreProperties>
</file>